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7772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3059"/>
    <a:srgbClr val="6666FF"/>
    <a:srgbClr val="0066CC"/>
    <a:srgbClr val="0099FF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>
        <p:scale>
          <a:sx n="80" d="100"/>
          <a:sy n="80" d="100"/>
        </p:scale>
        <p:origin x="113" y="3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4399-6C57-482D-ACC3-DF5D9B3FBD8D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461C-6D63-4C68-B7B2-29034315C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43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4399-6C57-482D-ACC3-DF5D9B3FBD8D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461C-6D63-4C68-B7B2-29034315C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79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4399-6C57-482D-ACC3-DF5D9B3FBD8D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461C-6D63-4C68-B7B2-29034315C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1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4399-6C57-482D-ACC3-DF5D9B3FBD8D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461C-6D63-4C68-B7B2-29034315C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2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4399-6C57-482D-ACC3-DF5D9B3FBD8D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461C-6D63-4C68-B7B2-29034315C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88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4399-6C57-482D-ACC3-DF5D9B3FBD8D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461C-6D63-4C68-B7B2-29034315C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50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4399-6C57-482D-ACC3-DF5D9B3FBD8D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461C-6D63-4C68-B7B2-29034315C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4399-6C57-482D-ACC3-DF5D9B3FBD8D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461C-6D63-4C68-B7B2-29034315C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08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4399-6C57-482D-ACC3-DF5D9B3FBD8D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461C-6D63-4C68-B7B2-29034315C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7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4399-6C57-482D-ACC3-DF5D9B3FBD8D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461C-6D63-4C68-B7B2-29034315C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8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4399-6C57-482D-ACC3-DF5D9B3FBD8D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3461C-6D63-4C68-B7B2-29034315C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8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C4399-6C57-482D-ACC3-DF5D9B3FBD8D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3461C-6D63-4C68-B7B2-29034315C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8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767131"/>
              </p:ext>
            </p:extLst>
          </p:nvPr>
        </p:nvGraphicFramePr>
        <p:xfrm>
          <a:off x="57631" y="315947"/>
          <a:ext cx="9965444" cy="7074329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96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7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9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6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2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9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98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15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40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483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69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483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483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483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4483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7410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9414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7274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4483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4483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4483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4483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44834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44834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44834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280577">
                <a:tc gridSpan="4">
                  <a:txBody>
                    <a:bodyPr/>
                    <a:lstStyle/>
                    <a:p>
                      <a:r>
                        <a:rPr lang="en-US" sz="1200" b="1" dirty="0">
                          <a:latin typeface="+mj-lt"/>
                        </a:rPr>
                        <a:t>DBT PE</a:t>
                      </a:r>
                      <a:r>
                        <a:rPr lang="en-US" sz="1200" b="1" baseline="0" dirty="0">
                          <a:latin typeface="+mj-lt"/>
                        </a:rPr>
                        <a:t> EXPOSURE RECORDING FORM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marL="46763" marR="46763" marT="46763" marB="46763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1" dirty="0">
                        <a:latin typeface="+mj-lt"/>
                      </a:endParaRPr>
                    </a:p>
                  </a:txBody>
                  <a:tcPr marL="45720" marR="45720">
                    <a:noFill/>
                  </a:tcPr>
                </a:tc>
                <a:tc gridSpan="6">
                  <a:txBody>
                    <a:bodyPr/>
                    <a:lstStyle/>
                    <a:p>
                      <a:r>
                        <a:rPr lang="en-US" sz="1200" b="1" dirty="0">
                          <a:latin typeface="+mj-lt"/>
                        </a:rPr>
                        <a:t>NAME:</a:t>
                      </a:r>
                    </a:p>
                  </a:txBody>
                  <a:tcPr marL="46763" marR="46763" marT="46763" marB="46763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b="1" cap="all" dirty="0">
                        <a:latin typeface="+mj-lt"/>
                      </a:endParaRPr>
                    </a:p>
                  </a:txBody>
                  <a:tcPr marL="45720" marR="45720" vert="vert27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b="0" dirty="0">
                        <a:latin typeface="+mj-lt"/>
                      </a:endParaRPr>
                    </a:p>
                  </a:txBody>
                  <a:tcPr marL="45720" marR="45720" vert="vert27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r>
                        <a:rPr lang="en-US" sz="1200" b="1" dirty="0">
                          <a:latin typeface="+mj-lt"/>
                        </a:rPr>
                        <a:t>SITUATION:</a:t>
                      </a:r>
                    </a:p>
                  </a:txBody>
                  <a:tcPr marL="46763" marR="46763" marT="46763" marB="46763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b="0" dirty="0">
                        <a:latin typeface="+mj-lt"/>
                      </a:endParaRPr>
                    </a:p>
                  </a:txBody>
                  <a:tcPr marL="45720" marR="45720" vert="vert27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b="0" dirty="0">
                        <a:latin typeface="+mj-lt"/>
                      </a:endParaRPr>
                    </a:p>
                  </a:txBody>
                  <a:tcPr marL="45720" marR="45720" vert="vert27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b="0" dirty="0">
                        <a:latin typeface="+mj-lt"/>
                      </a:endParaRPr>
                    </a:p>
                  </a:txBody>
                  <a:tcPr marL="45720" marR="45720" vert="vert27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b="0" dirty="0">
                        <a:latin typeface="+mj-lt"/>
                      </a:endParaRPr>
                    </a:p>
                  </a:txBody>
                  <a:tcPr marL="45720" marR="45720" vert="vert27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b="1" dirty="0">
                        <a:latin typeface="+mj-lt"/>
                      </a:endParaRPr>
                    </a:p>
                  </a:txBody>
                  <a:tcPr marL="45720" marR="45720" vert="vert27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b="0" dirty="0">
                        <a:latin typeface="+mj-lt"/>
                      </a:endParaRPr>
                    </a:p>
                  </a:txBody>
                  <a:tcPr marL="45720" marR="45720" vert="vert27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r>
                        <a:rPr lang="en-US" sz="1200" b="1" dirty="0">
                          <a:latin typeface="+mj-lt"/>
                        </a:rPr>
                        <a:t>□ IN</a:t>
                      </a:r>
                      <a:r>
                        <a:rPr lang="en-US" sz="1200" b="1" baseline="0" dirty="0">
                          <a:latin typeface="+mj-lt"/>
                        </a:rPr>
                        <a:t> VIVO                  </a:t>
                      </a:r>
                      <a:r>
                        <a:rPr lang="en-US" sz="1200" b="1" dirty="0">
                          <a:latin typeface="+mj-lt"/>
                        </a:rPr>
                        <a:t>□ IMAGINAL</a:t>
                      </a:r>
                    </a:p>
                  </a:txBody>
                  <a:tcPr marL="46763" marR="46763" marT="46763" marB="46763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b="0" dirty="0">
                        <a:latin typeface="+mj-lt"/>
                      </a:endParaRPr>
                    </a:p>
                  </a:txBody>
                  <a:tcPr marL="45720" marR="45720" vert="vert27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b="0" dirty="0">
                        <a:latin typeface="+mj-lt"/>
                      </a:endParaRPr>
                    </a:p>
                  </a:txBody>
                  <a:tcPr marL="45720" marR="45720" vert="vert27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b="0" dirty="0">
                        <a:latin typeface="+mj-lt"/>
                      </a:endParaRPr>
                    </a:p>
                  </a:txBody>
                  <a:tcPr marL="45720" marR="45720" vert="vert27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b="0" dirty="0">
                        <a:latin typeface="+mj-lt"/>
                      </a:endParaRPr>
                    </a:p>
                  </a:txBody>
                  <a:tcPr marL="45720" marR="45720" vert="vert27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b="0" dirty="0">
                        <a:latin typeface="+mj-lt"/>
                      </a:endParaRPr>
                    </a:p>
                  </a:txBody>
                  <a:tcPr marL="45720" marR="45720" vert="vert27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b="0" dirty="0">
                        <a:latin typeface="+mj-lt"/>
                      </a:endParaRPr>
                    </a:p>
                  </a:txBody>
                  <a:tcPr marL="45720" marR="45720" vert="vert27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b="0" dirty="0">
                        <a:latin typeface="+mj-lt"/>
                      </a:endParaRPr>
                    </a:p>
                  </a:txBody>
                  <a:tcPr marL="45720" marR="45720" vert="vert27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680"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+mj-lt"/>
                        </a:rPr>
                        <a:t>What’s the worst case scenario?</a:t>
                      </a:r>
                    </a:p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Please be specific.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6763" marR="46763" marT="46763" marB="46763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How likely is it to happen?</a:t>
                      </a:r>
                    </a:p>
                    <a:p>
                      <a:pPr algn="ctr"/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(0-100)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6763" marR="46763" marT="46763" marB="46763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How bad would it be if it happened?</a:t>
                      </a:r>
                    </a:p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(0-100)</a:t>
                      </a:r>
                    </a:p>
                  </a:txBody>
                  <a:tcPr marL="46763" marR="46763" marT="46763" marB="46763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Did it happen?</a:t>
                      </a:r>
                    </a:p>
                  </a:txBody>
                  <a:tcPr marL="46763" marR="46763" marT="46763" marB="46763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900" b="1" cap="all" dirty="0">
                          <a:latin typeface="+mj-lt"/>
                        </a:rPr>
                        <a:t>SUDs,</a:t>
                      </a:r>
                      <a:r>
                        <a:rPr lang="en-US" sz="900" b="1" cap="all" baseline="0" dirty="0">
                          <a:latin typeface="+mj-lt"/>
                        </a:rPr>
                        <a:t> Urges, Dissociation</a:t>
                      </a:r>
                      <a:endParaRPr lang="en-US" sz="900" b="1" cap="all" dirty="0">
                        <a:latin typeface="+mj-lt"/>
                      </a:endParaRPr>
                    </a:p>
                  </a:txBody>
                  <a:tcPr marL="46763" marR="46763" marT="46763" marB="46763" vert="vert27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latin typeface="+mj-lt"/>
                        </a:rPr>
                        <a:t>SUDS</a:t>
                      </a:r>
                    </a:p>
                  </a:txBody>
                  <a:tcPr marL="46763" marR="46763" marT="46763" marB="46763" vert="vert27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latin typeface="+mj-lt"/>
                        </a:rPr>
                        <a:t>Suicidal</a:t>
                      </a:r>
                      <a:r>
                        <a:rPr lang="en-US" sz="800" b="0" baseline="0" dirty="0">
                          <a:latin typeface="+mj-lt"/>
                        </a:rPr>
                        <a:t> Urges</a:t>
                      </a:r>
                      <a:endParaRPr lang="en-US" sz="800" b="0" dirty="0">
                        <a:latin typeface="+mj-lt"/>
                      </a:endParaRPr>
                    </a:p>
                  </a:txBody>
                  <a:tcPr marL="46763" marR="46763" marT="46763" marB="46763" vert="vert27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latin typeface="+mj-lt"/>
                        </a:rPr>
                        <a:t>Self-Harm Urges</a:t>
                      </a:r>
                    </a:p>
                  </a:txBody>
                  <a:tcPr marL="46763" marR="46763" marT="46763" marB="46763" vert="vert27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latin typeface="+mj-lt"/>
                        </a:rPr>
                        <a:t>Urges to Quit Therapy</a:t>
                      </a:r>
                    </a:p>
                  </a:txBody>
                  <a:tcPr marL="46763" marR="46763" marT="46763" marB="46763" vert="vert27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latin typeface="+mj-lt"/>
                        </a:rPr>
                        <a:t>Urges to Use Substances</a:t>
                      </a:r>
                    </a:p>
                  </a:txBody>
                  <a:tcPr marL="46763" marR="46763" marT="46763" marB="46763" vert="vert27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latin typeface="+mj-lt"/>
                        </a:rPr>
                        <a:t>Dissociation</a:t>
                      </a:r>
                    </a:p>
                  </a:txBody>
                  <a:tcPr marL="46763" marR="46763" marT="46763" marB="46763" vert="vert27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900" b="1" dirty="0">
                          <a:latin typeface="+mj-lt"/>
                        </a:rPr>
                        <a:t>EMOTIONS</a:t>
                      </a:r>
                    </a:p>
                    <a:p>
                      <a:endParaRPr lang="en-US" sz="900" b="1" dirty="0">
                        <a:latin typeface="+mj-lt"/>
                      </a:endParaRPr>
                    </a:p>
                  </a:txBody>
                  <a:tcPr marL="46763" marR="46763" marT="46763" marB="46763" vert="vert27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800" b="0" dirty="0">
                          <a:latin typeface="+mj-lt"/>
                        </a:rPr>
                        <a:t>Sadness</a:t>
                      </a:r>
                    </a:p>
                  </a:txBody>
                  <a:tcPr marL="46763" marR="46763" marT="46763" marB="46763" vert="vert27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latin typeface="+mj-lt"/>
                        </a:rPr>
                        <a:t>Fear</a:t>
                      </a:r>
                    </a:p>
                  </a:txBody>
                  <a:tcPr marL="46763" marR="46763" marT="46763" marB="46763" vert="vert27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latin typeface="+mj-lt"/>
                        </a:rPr>
                        <a:t>Anger</a:t>
                      </a:r>
                    </a:p>
                  </a:txBody>
                  <a:tcPr marL="46763" marR="46763" marT="46763" marB="46763" vert="vert27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latin typeface="+mj-lt"/>
                        </a:rPr>
                        <a:t>Guilt</a:t>
                      </a:r>
                    </a:p>
                  </a:txBody>
                  <a:tcPr marL="46763" marR="46763" marT="46763" marB="46763" vert="vert27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latin typeface="+mj-lt"/>
                        </a:rPr>
                        <a:t>Shame</a:t>
                      </a:r>
                    </a:p>
                  </a:txBody>
                  <a:tcPr marL="46763" marR="46763" marT="46763" marB="46763" vert="vert27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latin typeface="+mj-lt"/>
                        </a:rPr>
                        <a:t>Disgust</a:t>
                      </a:r>
                    </a:p>
                  </a:txBody>
                  <a:tcPr marL="46763" marR="46763" marT="46763" marB="46763" vert="vert27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latin typeface="+mj-lt"/>
                        </a:rPr>
                        <a:t>Joy</a:t>
                      </a:r>
                    </a:p>
                  </a:txBody>
                  <a:tcPr marL="46763" marR="46763" marT="46763" marB="46763" vert="vert27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latin typeface="+mj-lt"/>
                        </a:rPr>
                        <a:t>Radical</a:t>
                      </a:r>
                      <a:r>
                        <a:rPr lang="en-US" sz="800" b="0" baseline="0" dirty="0">
                          <a:latin typeface="+mj-lt"/>
                        </a:rPr>
                        <a:t> Acceptance</a:t>
                      </a:r>
                      <a:endParaRPr lang="en-US" sz="800" b="0" dirty="0">
                        <a:latin typeface="+mj-lt"/>
                      </a:endParaRPr>
                    </a:p>
                  </a:txBody>
                  <a:tcPr marL="46763" marR="46763" marT="46763" marB="46763" vert="vert270"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299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+mj-lt"/>
                      </a:endParaRPr>
                    </a:p>
                  </a:txBody>
                  <a:tcPr marL="45720" marR="4572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+mj-lt"/>
                      </a:endParaRP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BEFORE</a:t>
                      </a:r>
                    </a:p>
                  </a:txBody>
                  <a:tcPr marL="46763" marR="46763" marT="46763" marB="46763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+mj-lt"/>
                        </a:rPr>
                        <a:t>AFTER</a:t>
                      </a:r>
                    </a:p>
                  </a:txBody>
                  <a:tcPr marL="46763" marR="46763" marT="46763" marB="46763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+mj-lt"/>
                        </a:rPr>
                        <a:t>BEFORE</a:t>
                      </a:r>
                    </a:p>
                  </a:txBody>
                  <a:tcPr marL="46763" marR="46763" marT="46763" marB="46763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+mj-lt"/>
                        </a:rPr>
                        <a:t>AFTER</a:t>
                      </a:r>
                    </a:p>
                  </a:txBody>
                  <a:tcPr marL="46763" marR="46763" marT="46763" marB="46763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+mj-lt"/>
                        </a:rPr>
                        <a:t>Y/N</a:t>
                      </a:r>
                      <a:endParaRPr lang="en-US" sz="900" dirty="0">
                        <a:latin typeface="+mj-lt"/>
                      </a:endParaRPr>
                    </a:p>
                  </a:txBody>
                  <a:tcPr marL="46763" marR="46763" marT="46763" marB="46763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+mj-lt"/>
                      </a:endParaRP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+mj-lt"/>
                        </a:rPr>
                        <a:t>0-100</a:t>
                      </a:r>
                    </a:p>
                  </a:txBody>
                  <a:tcPr marL="46763" marR="46763" marT="46763" marB="46763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0-5</a:t>
                      </a:r>
                    </a:p>
                  </a:txBody>
                  <a:tcPr marL="46763" marR="46763" marT="46763" marB="46763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0-5</a:t>
                      </a:r>
                    </a:p>
                  </a:txBody>
                  <a:tcPr marL="46763" marR="46763" marT="46763" marB="46763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0-5</a:t>
                      </a:r>
                    </a:p>
                  </a:txBody>
                  <a:tcPr marL="46763" marR="46763" marT="46763" marB="46763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0-5</a:t>
                      </a:r>
                    </a:p>
                  </a:txBody>
                  <a:tcPr marL="46763" marR="46763" marT="46763" marB="46763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0-100</a:t>
                      </a:r>
                    </a:p>
                  </a:txBody>
                  <a:tcPr marL="46763" marR="46763" marT="46763" marB="46763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0-100</a:t>
                      </a:r>
                    </a:p>
                  </a:txBody>
                  <a:tcPr marL="46763" marR="46763" marT="46763" marB="46763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0-100</a:t>
                      </a:r>
                    </a:p>
                  </a:txBody>
                  <a:tcPr marL="46763" marR="46763" marT="46763" marB="46763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0-100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6763" marR="46763" marT="46763" marB="46763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0-100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6763" marR="46763" marT="46763" marB="46763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0-100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6763" marR="46763" marT="46763" marB="46763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0-100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6763" marR="46763" marT="46763" marB="46763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0-100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6763" marR="46763" marT="46763" marB="46763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0-100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6763" marR="46763" marT="46763" marB="46763"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577">
                <a:tc rowSpan="5">
                  <a:txBody>
                    <a:bodyPr/>
                    <a:lstStyle/>
                    <a:p>
                      <a:r>
                        <a:rPr lang="en-US" sz="1100" b="1" cap="all" baseline="0" dirty="0">
                          <a:latin typeface="+mj-lt"/>
                        </a:rPr>
                        <a:t>DATE: _________</a:t>
                      </a:r>
                      <a:r>
                        <a:rPr lang="en-US" sz="1100" b="1" kern="1200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100" b="1" cap="all" baseline="0" dirty="0">
                          <a:latin typeface="+mj-lt"/>
                        </a:rPr>
                        <a:t>START: ________</a:t>
                      </a:r>
                    </a:p>
                    <a:p>
                      <a:r>
                        <a:rPr lang="en-US" sz="1100" b="1" cap="all" baseline="0" dirty="0">
                          <a:latin typeface="+mj-lt"/>
                        </a:rPr>
                        <a:t>STOP: _________</a:t>
                      </a:r>
                    </a:p>
                  </a:txBody>
                  <a:tcPr marL="46763" marR="46763" marT="46763" marB="46763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j-lt"/>
                        </a:rPr>
                        <a:t>1.</a:t>
                      </a: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+mj-lt"/>
                        </a:rPr>
                        <a:t>before</a:t>
                      </a:r>
                    </a:p>
                  </a:txBody>
                  <a:tcPr marL="46763" marR="46763" marT="46763" marB="4676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before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994">
                <a:tc vMerge="1">
                  <a:txBody>
                    <a:bodyPr/>
                    <a:lstStyle/>
                    <a:p>
                      <a:endParaRPr lang="en-US" sz="1100" cap="all" baseline="0" dirty="0">
                        <a:latin typeface="+mj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100" dirty="0">
                          <a:latin typeface="+mj-lt"/>
                        </a:rPr>
                        <a:t>2.</a:t>
                      </a: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800" b="1" dirty="0">
                          <a:latin typeface="+mj-lt"/>
                        </a:rPr>
                        <a:t>peak</a:t>
                      </a:r>
                    </a:p>
                  </a:txBody>
                  <a:tcPr marL="46763" marR="46763" marT="46763" marB="46763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9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after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577">
                <a:tc vMerge="1">
                  <a:txBody>
                    <a:bodyPr/>
                    <a:lstStyle/>
                    <a:p>
                      <a:endParaRPr lang="en-US" sz="1100" cap="all" baseline="0" dirty="0">
                        <a:latin typeface="+mj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j-lt"/>
                        </a:rPr>
                        <a:t>3.</a:t>
                      </a: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+mj-lt"/>
                        </a:rPr>
                        <a:t>after</a:t>
                      </a:r>
                    </a:p>
                  </a:txBody>
                  <a:tcPr marL="46763" marR="46763" marT="46763" marB="46763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196">
                <a:tc vMerge="1">
                  <a:txBody>
                    <a:bodyPr/>
                    <a:lstStyle/>
                    <a:p>
                      <a:endParaRPr lang="en-US" sz="1100" b="1" cap="all" baseline="0" dirty="0">
                        <a:latin typeface="+mj-lt"/>
                      </a:endParaRPr>
                    </a:p>
                  </a:txBody>
                  <a:tcPr marL="45720" marR="45720" vert="vert27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4">
                  <a:txBody>
                    <a:bodyPr/>
                    <a:lstStyle/>
                    <a:p>
                      <a:r>
                        <a:rPr lang="en-US" sz="1100" dirty="0">
                          <a:latin typeface="+mj-lt"/>
                        </a:rPr>
                        <a:t>What did you learn?</a:t>
                      </a:r>
                    </a:p>
                  </a:txBody>
                  <a:tcPr marL="46763" marR="46763" marT="46763" marB="46763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b="1" dirty="0">
                        <a:latin typeface="+mj-lt"/>
                      </a:endParaRPr>
                    </a:p>
                  </a:txBody>
                  <a:tcPr marL="45720" marR="4572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577">
                <a:tc rowSpan="5">
                  <a:txBody>
                    <a:bodyPr/>
                    <a:lstStyle/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DATE: _________ </a:t>
                      </a:r>
                    </a:p>
                    <a:p>
                      <a:r>
                        <a:rPr lang="en-US" sz="1100" b="1" kern="1200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START: ________</a:t>
                      </a:r>
                    </a:p>
                    <a:p>
                      <a:r>
                        <a:rPr lang="en-US" sz="1100" b="1" kern="1200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STOP: _________</a:t>
                      </a:r>
                    </a:p>
                  </a:txBody>
                  <a:tcPr marL="46763" marR="46763" marT="46763" marB="46763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j-lt"/>
                        </a:rPr>
                        <a:t>1.</a:t>
                      </a: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+mj-lt"/>
                        </a:rPr>
                        <a:t>before</a:t>
                      </a:r>
                    </a:p>
                  </a:txBody>
                  <a:tcPr marL="46763" marR="46763" marT="46763" marB="4676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before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994">
                <a:tc vMerge="1">
                  <a:txBody>
                    <a:bodyPr/>
                    <a:lstStyle/>
                    <a:p>
                      <a:endParaRPr lang="en-US" sz="1100" cap="all" baseline="0" dirty="0">
                        <a:latin typeface="+mj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100" dirty="0">
                          <a:latin typeface="+mj-lt"/>
                        </a:rPr>
                        <a:t>2.</a:t>
                      </a: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800" b="1" dirty="0">
                          <a:latin typeface="+mj-lt"/>
                        </a:rPr>
                        <a:t>peak</a:t>
                      </a:r>
                    </a:p>
                  </a:txBody>
                  <a:tcPr marL="46763" marR="46763" marT="46763" marB="46763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9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after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0577">
                <a:tc vMerge="1">
                  <a:txBody>
                    <a:bodyPr/>
                    <a:lstStyle/>
                    <a:p>
                      <a:endParaRPr lang="en-US" sz="1100" cap="all" baseline="0" dirty="0">
                        <a:latin typeface="+mj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j-lt"/>
                        </a:rPr>
                        <a:t>3.</a:t>
                      </a: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+mj-lt"/>
                        </a:rPr>
                        <a:t>after</a:t>
                      </a:r>
                    </a:p>
                  </a:txBody>
                  <a:tcPr marL="46763" marR="46763" marT="46763" marB="46763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196">
                <a:tc vMerge="1">
                  <a:txBody>
                    <a:bodyPr/>
                    <a:lstStyle/>
                    <a:p>
                      <a:endParaRPr lang="en-US" sz="1100" b="1" kern="1200" cap="all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vert="vert27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4"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did you learn?</a:t>
                      </a:r>
                    </a:p>
                  </a:txBody>
                  <a:tcPr marL="46763" marR="46763" marT="46763" marB="46763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b="1" dirty="0">
                        <a:latin typeface="+mj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0577">
                <a:tc rowSpan="5">
                  <a:txBody>
                    <a:bodyPr/>
                    <a:lstStyle/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DATE: _________ </a:t>
                      </a:r>
                    </a:p>
                    <a:p>
                      <a:r>
                        <a:rPr lang="en-US" sz="1100" b="1" kern="1200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START:_________</a:t>
                      </a:r>
                    </a:p>
                    <a:p>
                      <a:r>
                        <a:rPr lang="en-US" sz="1100" b="1" kern="1200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STOP: _________</a:t>
                      </a:r>
                    </a:p>
                  </a:txBody>
                  <a:tcPr marL="46763" marR="46763" marT="46763" marB="46763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j-lt"/>
                        </a:rPr>
                        <a:t>1.</a:t>
                      </a: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+mj-lt"/>
                        </a:rPr>
                        <a:t>before</a:t>
                      </a:r>
                    </a:p>
                  </a:txBody>
                  <a:tcPr marL="46763" marR="46763" marT="46763" marB="4676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before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8994">
                <a:tc vMerge="1">
                  <a:txBody>
                    <a:bodyPr/>
                    <a:lstStyle/>
                    <a:p>
                      <a:endParaRPr lang="en-US" sz="1100" cap="all" baseline="0" dirty="0">
                        <a:latin typeface="+mj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100" dirty="0">
                          <a:latin typeface="+mj-lt"/>
                        </a:rPr>
                        <a:t>2.</a:t>
                      </a: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800" b="1" dirty="0">
                          <a:latin typeface="+mj-lt"/>
                        </a:rPr>
                        <a:t>peak</a:t>
                      </a:r>
                    </a:p>
                  </a:txBody>
                  <a:tcPr marL="46763" marR="46763" marT="46763" marB="46763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89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after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0577">
                <a:tc vMerge="1">
                  <a:txBody>
                    <a:bodyPr/>
                    <a:lstStyle/>
                    <a:p>
                      <a:endParaRPr lang="en-US" sz="1100" cap="all" baseline="0" dirty="0">
                        <a:latin typeface="+mj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j-lt"/>
                        </a:rPr>
                        <a:t>3.</a:t>
                      </a: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+mj-lt"/>
                        </a:rPr>
                        <a:t>after</a:t>
                      </a:r>
                    </a:p>
                  </a:txBody>
                  <a:tcPr marL="46763" marR="46763" marT="46763" marB="46763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0577">
                <a:tc vMerge="1">
                  <a:txBody>
                    <a:bodyPr/>
                    <a:lstStyle/>
                    <a:p>
                      <a:endParaRPr lang="en-US" sz="1100" b="1" kern="1200" cap="all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vert="vert27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4"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did you learn?</a:t>
                      </a:r>
                    </a:p>
                  </a:txBody>
                  <a:tcPr marL="46763" marR="46763" marT="46763" marB="46763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b="1" dirty="0">
                        <a:latin typeface="+mj-lt"/>
                      </a:endParaRPr>
                    </a:p>
                  </a:txBody>
                  <a:tcPr marL="45720" marR="4572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0577">
                <a:tc rowSpan="5">
                  <a:txBody>
                    <a:bodyPr/>
                    <a:lstStyle/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DATE: _________ </a:t>
                      </a:r>
                    </a:p>
                    <a:p>
                      <a:r>
                        <a:rPr lang="en-US" sz="1100" b="1" kern="1200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START: ________</a:t>
                      </a:r>
                    </a:p>
                    <a:p>
                      <a:r>
                        <a:rPr lang="en-US" sz="1100" b="1" kern="1200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STOP: _________</a:t>
                      </a:r>
                    </a:p>
                  </a:txBody>
                  <a:tcPr marL="46763" marR="46763" marT="46763" marB="46763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j-lt"/>
                        </a:rPr>
                        <a:t>1.</a:t>
                      </a: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+mj-lt"/>
                        </a:rPr>
                        <a:t>before</a:t>
                      </a:r>
                    </a:p>
                  </a:txBody>
                  <a:tcPr marL="46763" marR="46763" marT="46763" marB="4676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before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8994">
                <a:tc vMerge="1">
                  <a:txBody>
                    <a:bodyPr/>
                    <a:lstStyle/>
                    <a:p>
                      <a:endParaRPr lang="en-US" sz="1100" cap="all" baseline="0" dirty="0">
                        <a:latin typeface="+mj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100" dirty="0">
                          <a:latin typeface="+mj-lt"/>
                        </a:rPr>
                        <a:t>2.</a:t>
                      </a: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800" b="1" dirty="0">
                          <a:latin typeface="+mj-lt"/>
                        </a:rPr>
                        <a:t>peak</a:t>
                      </a:r>
                    </a:p>
                  </a:txBody>
                  <a:tcPr marL="46763" marR="46763" marT="46763" marB="46763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89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after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0577">
                <a:tc vMerge="1">
                  <a:txBody>
                    <a:bodyPr/>
                    <a:lstStyle/>
                    <a:p>
                      <a:endParaRPr lang="en-US" sz="1100" cap="all" baseline="0" dirty="0">
                        <a:latin typeface="+mj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j-lt"/>
                        </a:rPr>
                        <a:t>3.</a:t>
                      </a: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+mj-lt"/>
                        </a:rPr>
                        <a:t>after</a:t>
                      </a:r>
                    </a:p>
                  </a:txBody>
                  <a:tcPr marL="46763" marR="46763" marT="46763" marB="46763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80577">
                <a:tc vMerge="1">
                  <a:txBody>
                    <a:bodyPr/>
                    <a:lstStyle/>
                    <a:p>
                      <a:endParaRPr lang="en-US" sz="1100" b="1" kern="1200" cap="all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vert="vert27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4"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did you learn?</a:t>
                      </a:r>
                    </a:p>
                  </a:txBody>
                  <a:tcPr marL="46763" marR="46763" marT="46763" marB="46763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b="1" dirty="0">
                        <a:latin typeface="+mj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80577">
                <a:tc rowSpan="5">
                  <a:txBody>
                    <a:bodyPr/>
                    <a:lstStyle/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DATE: _________ </a:t>
                      </a:r>
                    </a:p>
                    <a:p>
                      <a:r>
                        <a:rPr lang="en-US" sz="1100" b="1" kern="1200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START: ________</a:t>
                      </a:r>
                    </a:p>
                    <a:p>
                      <a:r>
                        <a:rPr lang="en-US" sz="1100" b="1" kern="1200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STOP: _________</a:t>
                      </a:r>
                    </a:p>
                  </a:txBody>
                  <a:tcPr marL="46763" marR="46763" marT="46763" marB="46763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j-lt"/>
                        </a:rPr>
                        <a:t>1.</a:t>
                      </a: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+mj-lt"/>
                        </a:rPr>
                        <a:t>before</a:t>
                      </a:r>
                    </a:p>
                  </a:txBody>
                  <a:tcPr marL="46763" marR="46763" marT="46763" marB="4676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before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8994">
                <a:tc vMerge="1">
                  <a:txBody>
                    <a:bodyPr/>
                    <a:lstStyle/>
                    <a:p>
                      <a:endParaRPr lang="en-US" sz="1100" cap="all" baseline="0" dirty="0">
                        <a:latin typeface="+mj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100" dirty="0">
                          <a:latin typeface="+mj-lt"/>
                        </a:rPr>
                        <a:t>2.</a:t>
                      </a: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800" b="1" dirty="0">
                          <a:latin typeface="+mj-lt"/>
                        </a:rPr>
                        <a:t>peak</a:t>
                      </a:r>
                    </a:p>
                  </a:txBody>
                  <a:tcPr marL="46763" marR="46763" marT="46763" marB="46763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89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after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80577">
                <a:tc vMerge="1">
                  <a:txBody>
                    <a:bodyPr/>
                    <a:lstStyle/>
                    <a:p>
                      <a:endParaRPr lang="en-US" sz="1100" cap="all" baseline="0" dirty="0">
                        <a:latin typeface="+mj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j-lt"/>
                        </a:rPr>
                        <a:t>3.</a:t>
                      </a: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+mj-lt"/>
                        </a:rPr>
                        <a:t>after</a:t>
                      </a:r>
                    </a:p>
                  </a:txBody>
                  <a:tcPr marL="46763" marR="46763" marT="46763" marB="46763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6763" marR="46763" marT="46763" marB="46763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80577">
                <a:tc vMerge="1">
                  <a:txBody>
                    <a:bodyPr/>
                    <a:lstStyle/>
                    <a:p>
                      <a:endParaRPr lang="en-US" sz="1100" b="1" kern="1200" cap="all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vert="vert27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4"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did you learn?</a:t>
                      </a:r>
                    </a:p>
                  </a:txBody>
                  <a:tcPr marL="46763" marR="46763" marT="46763" marB="46763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b="1" dirty="0">
                        <a:latin typeface="+mj-lt"/>
                      </a:endParaRPr>
                    </a:p>
                  </a:txBody>
                  <a:tcPr marL="45720" marR="4572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29069" y="7384647"/>
            <a:ext cx="50002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Adapted from ©2015 Melanie S. </a:t>
            </a:r>
            <a:r>
              <a:rPr lang="en-US" sz="800" dirty="0" err="1"/>
              <a:t>Harned</a:t>
            </a:r>
            <a:r>
              <a:rPr lang="en-US" sz="800" dirty="0"/>
              <a:t>, PhD</a:t>
            </a:r>
          </a:p>
        </p:txBody>
      </p:sp>
    </p:spTree>
    <p:extLst>
      <p:ext uri="{BB962C8B-B14F-4D97-AF65-F5344CB8AC3E}">
        <p14:creationId xmlns:p14="http://schemas.microsoft.com/office/powerpoint/2010/main" val="3671031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B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50021"/>
      </a:accent1>
      <a:accent2>
        <a:srgbClr val="ED7D31"/>
      </a:accent2>
      <a:accent3>
        <a:srgbClr val="FFC000"/>
      </a:accent3>
      <a:accent4>
        <a:srgbClr val="4472C4"/>
      </a:accent4>
      <a:accent5>
        <a:srgbClr val="339966"/>
      </a:accent5>
      <a:accent6>
        <a:srgbClr val="954F72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2330</TotalTime>
  <Words>234</Words>
  <Application>Microsoft Office PowerPoint</Application>
  <PresentationFormat>Custom</PresentationFormat>
  <Paragraphs>107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Nelson, Melissa</dc:creator>
  <cp:lastModifiedBy>Melanie Harned</cp:lastModifiedBy>
  <cp:revision>36</cp:revision>
  <cp:lastPrinted>2018-01-29T18:14:41Z</cp:lastPrinted>
  <dcterms:created xsi:type="dcterms:W3CDTF">2018-01-29T16:32:38Z</dcterms:created>
  <dcterms:modified xsi:type="dcterms:W3CDTF">2019-01-24T14:10:58Z</dcterms:modified>
</cp:coreProperties>
</file>